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Lst>
  <p:sldSz cx="6858000" cy="9906000" type="A4"/>
  <p:notesSz cx="6718300" cy="98679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75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13" d="100"/>
          <a:sy n="113" d="100"/>
        </p:scale>
        <p:origin x="348" y="10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4F98196C-525F-40BD-9B1B-B8A847AE58E2}" type="datetimeFigureOut">
              <a:rPr lang="de-DE" smtClean="0"/>
              <a:t>17.09.2024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4E7247A1-1FEF-45BB-850B-59C6B54C06CE}" type="slidenum">
              <a:rPr lang="de-DE" smtClean="0"/>
              <a:t>‹Nr.›</a:t>
            </a:fld>
            <a:endParaRPr lang="de-DE" dirty="0"/>
          </a:p>
        </p:txBody>
      </p:sp>
    </p:spTree>
    <p:extLst>
      <p:ext uri="{BB962C8B-B14F-4D97-AF65-F5344CB8AC3E}">
        <p14:creationId xmlns:p14="http://schemas.microsoft.com/office/powerpoint/2010/main" val="2202267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F98196C-525F-40BD-9B1B-B8A847AE58E2}" type="datetimeFigureOut">
              <a:rPr lang="de-DE" smtClean="0"/>
              <a:t>17.09.2024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4E7247A1-1FEF-45BB-850B-59C6B54C06CE}" type="slidenum">
              <a:rPr lang="de-DE" smtClean="0"/>
              <a:t>‹Nr.›</a:t>
            </a:fld>
            <a:endParaRPr lang="de-DE" dirty="0"/>
          </a:p>
        </p:txBody>
      </p:sp>
    </p:spTree>
    <p:extLst>
      <p:ext uri="{BB962C8B-B14F-4D97-AF65-F5344CB8AC3E}">
        <p14:creationId xmlns:p14="http://schemas.microsoft.com/office/powerpoint/2010/main" val="2493009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F98196C-525F-40BD-9B1B-B8A847AE58E2}" type="datetimeFigureOut">
              <a:rPr lang="de-DE" smtClean="0"/>
              <a:t>17.09.2024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4E7247A1-1FEF-45BB-850B-59C6B54C06CE}" type="slidenum">
              <a:rPr lang="de-DE" smtClean="0"/>
              <a:t>‹Nr.›</a:t>
            </a:fld>
            <a:endParaRPr lang="de-DE" dirty="0"/>
          </a:p>
        </p:txBody>
      </p:sp>
    </p:spTree>
    <p:extLst>
      <p:ext uri="{BB962C8B-B14F-4D97-AF65-F5344CB8AC3E}">
        <p14:creationId xmlns:p14="http://schemas.microsoft.com/office/powerpoint/2010/main" val="1451659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F98196C-525F-40BD-9B1B-B8A847AE58E2}" type="datetimeFigureOut">
              <a:rPr lang="de-DE" smtClean="0"/>
              <a:t>17.09.2024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4E7247A1-1FEF-45BB-850B-59C6B54C06CE}" type="slidenum">
              <a:rPr lang="de-DE" smtClean="0"/>
              <a:t>‹Nr.›</a:t>
            </a:fld>
            <a:endParaRPr lang="de-DE" dirty="0"/>
          </a:p>
        </p:txBody>
      </p:sp>
    </p:spTree>
    <p:extLst>
      <p:ext uri="{BB962C8B-B14F-4D97-AF65-F5344CB8AC3E}">
        <p14:creationId xmlns:p14="http://schemas.microsoft.com/office/powerpoint/2010/main" val="2263793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4F98196C-525F-40BD-9B1B-B8A847AE58E2}" type="datetimeFigureOut">
              <a:rPr lang="de-DE" smtClean="0"/>
              <a:t>17.09.2024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4E7247A1-1FEF-45BB-850B-59C6B54C06CE}" type="slidenum">
              <a:rPr lang="de-DE" smtClean="0"/>
              <a:t>‹Nr.›</a:t>
            </a:fld>
            <a:endParaRPr lang="de-DE" dirty="0"/>
          </a:p>
        </p:txBody>
      </p:sp>
    </p:spTree>
    <p:extLst>
      <p:ext uri="{BB962C8B-B14F-4D97-AF65-F5344CB8AC3E}">
        <p14:creationId xmlns:p14="http://schemas.microsoft.com/office/powerpoint/2010/main" val="3050697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4F98196C-525F-40BD-9B1B-B8A847AE58E2}" type="datetimeFigureOut">
              <a:rPr lang="de-DE" smtClean="0"/>
              <a:t>17.09.2024</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fld id="{4E7247A1-1FEF-45BB-850B-59C6B54C06CE}" type="slidenum">
              <a:rPr lang="de-DE" smtClean="0"/>
              <a:t>‹Nr.›</a:t>
            </a:fld>
            <a:endParaRPr lang="de-DE" dirty="0"/>
          </a:p>
        </p:txBody>
      </p:sp>
    </p:spTree>
    <p:extLst>
      <p:ext uri="{BB962C8B-B14F-4D97-AF65-F5344CB8AC3E}">
        <p14:creationId xmlns:p14="http://schemas.microsoft.com/office/powerpoint/2010/main" val="4216084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3618442"/>
            <a:ext cx="2901255" cy="53221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3618442"/>
            <a:ext cx="2915543" cy="53221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4F98196C-525F-40BD-9B1B-B8A847AE58E2}" type="datetimeFigureOut">
              <a:rPr lang="de-DE" smtClean="0"/>
              <a:t>17.09.2024</a:t>
            </a:fld>
            <a:endParaRPr lang="de-DE" dirty="0"/>
          </a:p>
        </p:txBody>
      </p:sp>
      <p:sp>
        <p:nvSpPr>
          <p:cNvPr id="8" name="Footer Placeholder 7"/>
          <p:cNvSpPr>
            <a:spLocks noGrp="1"/>
          </p:cNvSpPr>
          <p:nvPr>
            <p:ph type="ftr" sz="quarter" idx="11"/>
          </p:nvPr>
        </p:nvSpPr>
        <p:spPr/>
        <p:txBody>
          <a:bodyPr/>
          <a:lstStyle/>
          <a:p>
            <a:endParaRPr lang="de-DE" dirty="0"/>
          </a:p>
        </p:txBody>
      </p:sp>
      <p:sp>
        <p:nvSpPr>
          <p:cNvPr id="9" name="Slide Number Placeholder 8"/>
          <p:cNvSpPr>
            <a:spLocks noGrp="1"/>
          </p:cNvSpPr>
          <p:nvPr>
            <p:ph type="sldNum" sz="quarter" idx="12"/>
          </p:nvPr>
        </p:nvSpPr>
        <p:spPr/>
        <p:txBody>
          <a:bodyPr/>
          <a:lstStyle/>
          <a:p>
            <a:fld id="{4E7247A1-1FEF-45BB-850B-59C6B54C06CE}" type="slidenum">
              <a:rPr lang="de-DE" smtClean="0"/>
              <a:t>‹Nr.›</a:t>
            </a:fld>
            <a:endParaRPr lang="de-DE" dirty="0"/>
          </a:p>
        </p:txBody>
      </p:sp>
    </p:spTree>
    <p:extLst>
      <p:ext uri="{BB962C8B-B14F-4D97-AF65-F5344CB8AC3E}">
        <p14:creationId xmlns:p14="http://schemas.microsoft.com/office/powerpoint/2010/main" val="2466000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4F98196C-525F-40BD-9B1B-B8A847AE58E2}" type="datetimeFigureOut">
              <a:rPr lang="de-DE" smtClean="0"/>
              <a:t>17.09.2024</a:t>
            </a:fld>
            <a:endParaRPr lang="de-DE" dirty="0"/>
          </a:p>
        </p:txBody>
      </p:sp>
      <p:sp>
        <p:nvSpPr>
          <p:cNvPr id="4" name="Footer Placeholder 3"/>
          <p:cNvSpPr>
            <a:spLocks noGrp="1"/>
          </p:cNvSpPr>
          <p:nvPr>
            <p:ph type="ftr" sz="quarter" idx="11"/>
          </p:nvPr>
        </p:nvSpPr>
        <p:spPr/>
        <p:txBody>
          <a:bodyPr/>
          <a:lstStyle/>
          <a:p>
            <a:endParaRPr lang="de-DE" dirty="0"/>
          </a:p>
        </p:txBody>
      </p:sp>
      <p:sp>
        <p:nvSpPr>
          <p:cNvPr id="5" name="Slide Number Placeholder 4"/>
          <p:cNvSpPr>
            <a:spLocks noGrp="1"/>
          </p:cNvSpPr>
          <p:nvPr>
            <p:ph type="sldNum" sz="quarter" idx="12"/>
          </p:nvPr>
        </p:nvSpPr>
        <p:spPr/>
        <p:txBody>
          <a:bodyPr/>
          <a:lstStyle/>
          <a:p>
            <a:fld id="{4E7247A1-1FEF-45BB-850B-59C6B54C06CE}" type="slidenum">
              <a:rPr lang="de-DE" smtClean="0"/>
              <a:t>‹Nr.›</a:t>
            </a:fld>
            <a:endParaRPr lang="de-DE" dirty="0"/>
          </a:p>
        </p:txBody>
      </p:sp>
    </p:spTree>
    <p:extLst>
      <p:ext uri="{BB962C8B-B14F-4D97-AF65-F5344CB8AC3E}">
        <p14:creationId xmlns:p14="http://schemas.microsoft.com/office/powerpoint/2010/main" val="3166106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98196C-525F-40BD-9B1B-B8A847AE58E2}" type="datetimeFigureOut">
              <a:rPr lang="de-DE" smtClean="0"/>
              <a:t>17.09.2024</a:t>
            </a:fld>
            <a:endParaRPr lang="de-DE" dirty="0"/>
          </a:p>
        </p:txBody>
      </p:sp>
      <p:sp>
        <p:nvSpPr>
          <p:cNvPr id="3" name="Footer Placeholder 2"/>
          <p:cNvSpPr>
            <a:spLocks noGrp="1"/>
          </p:cNvSpPr>
          <p:nvPr>
            <p:ph type="ftr" sz="quarter" idx="11"/>
          </p:nvPr>
        </p:nvSpPr>
        <p:spPr/>
        <p:txBody>
          <a:bodyPr/>
          <a:lstStyle/>
          <a:p>
            <a:endParaRPr lang="de-DE" dirty="0"/>
          </a:p>
        </p:txBody>
      </p:sp>
      <p:sp>
        <p:nvSpPr>
          <p:cNvPr id="4" name="Slide Number Placeholder 3"/>
          <p:cNvSpPr>
            <a:spLocks noGrp="1"/>
          </p:cNvSpPr>
          <p:nvPr>
            <p:ph type="sldNum" sz="quarter" idx="12"/>
          </p:nvPr>
        </p:nvSpPr>
        <p:spPr/>
        <p:txBody>
          <a:bodyPr/>
          <a:lstStyle/>
          <a:p>
            <a:fld id="{4E7247A1-1FEF-45BB-850B-59C6B54C06CE}" type="slidenum">
              <a:rPr lang="de-DE" smtClean="0"/>
              <a:t>‹Nr.›</a:t>
            </a:fld>
            <a:endParaRPr lang="de-DE" dirty="0"/>
          </a:p>
        </p:txBody>
      </p:sp>
    </p:spTree>
    <p:extLst>
      <p:ext uri="{BB962C8B-B14F-4D97-AF65-F5344CB8AC3E}">
        <p14:creationId xmlns:p14="http://schemas.microsoft.com/office/powerpoint/2010/main" val="1137424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4F98196C-525F-40BD-9B1B-B8A847AE58E2}" type="datetimeFigureOut">
              <a:rPr lang="de-DE" smtClean="0"/>
              <a:t>17.09.2024</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fld id="{4E7247A1-1FEF-45BB-850B-59C6B54C06CE}" type="slidenum">
              <a:rPr lang="de-DE" smtClean="0"/>
              <a:t>‹Nr.›</a:t>
            </a:fld>
            <a:endParaRPr lang="de-DE" dirty="0"/>
          </a:p>
        </p:txBody>
      </p:sp>
    </p:spTree>
    <p:extLst>
      <p:ext uri="{BB962C8B-B14F-4D97-AF65-F5344CB8AC3E}">
        <p14:creationId xmlns:p14="http://schemas.microsoft.com/office/powerpoint/2010/main" val="426779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dirty="0"/>
              <a:t>Bild durch Klicken auf Symbol hinzufügen</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4F98196C-525F-40BD-9B1B-B8A847AE58E2}" type="datetimeFigureOut">
              <a:rPr lang="de-DE" smtClean="0"/>
              <a:t>17.09.2024</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fld id="{4E7247A1-1FEF-45BB-850B-59C6B54C06CE}" type="slidenum">
              <a:rPr lang="de-DE" smtClean="0"/>
              <a:t>‹Nr.›</a:t>
            </a:fld>
            <a:endParaRPr lang="de-DE" dirty="0"/>
          </a:p>
        </p:txBody>
      </p:sp>
    </p:spTree>
    <p:extLst>
      <p:ext uri="{BB962C8B-B14F-4D97-AF65-F5344CB8AC3E}">
        <p14:creationId xmlns:p14="http://schemas.microsoft.com/office/powerpoint/2010/main" val="133034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F98196C-525F-40BD-9B1B-B8A847AE58E2}" type="datetimeFigureOut">
              <a:rPr lang="de-DE" smtClean="0"/>
              <a:t>17.09.2024</a:t>
            </a:fld>
            <a:endParaRPr lang="de-DE"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DE"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E7247A1-1FEF-45BB-850B-59C6B54C06CE}" type="slidenum">
              <a:rPr lang="de-DE" smtClean="0"/>
              <a:t>‹Nr.›</a:t>
            </a:fld>
            <a:endParaRPr lang="de-DE" dirty="0"/>
          </a:p>
        </p:txBody>
      </p:sp>
    </p:spTree>
    <p:extLst>
      <p:ext uri="{BB962C8B-B14F-4D97-AF65-F5344CB8AC3E}">
        <p14:creationId xmlns:p14="http://schemas.microsoft.com/office/powerpoint/2010/main" val="17916852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hyperlink" Target="mailto:michael.loibl@unibw.de" TargetMode="Externa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677664-640F-4485-B2BE-18F2441D49DC}"/>
              </a:ext>
            </a:extLst>
          </p:cNvPr>
          <p:cNvSpPr>
            <a:spLocks noGrp="1"/>
          </p:cNvSpPr>
          <p:nvPr>
            <p:ph type="ctrTitle"/>
          </p:nvPr>
        </p:nvSpPr>
        <p:spPr>
          <a:xfrm>
            <a:off x="527926" y="1812950"/>
            <a:ext cx="5802148" cy="468094"/>
          </a:xfrm>
          <a:ln>
            <a:solidFill>
              <a:schemeClr val="bg1"/>
            </a:solidFill>
          </a:ln>
        </p:spPr>
        <p:txBody>
          <a:bodyPr>
            <a:noAutofit/>
          </a:bodyPr>
          <a:lstStyle/>
          <a:p>
            <a:r>
              <a:rPr lang="de-DE" sz="1800" dirty="0">
                <a:latin typeface="Arial" panose="020B0604020202020204" pitchFamily="34" charset="0"/>
                <a:cs typeface="Arial" panose="020B0604020202020204" pitchFamily="34" charset="0"/>
              </a:rPr>
              <a:t>Recycling von 3D-gedruckten Teilen und Umwandlung in Filament zur Wiederverwendung</a:t>
            </a:r>
          </a:p>
        </p:txBody>
      </p:sp>
      <p:sp>
        <p:nvSpPr>
          <p:cNvPr id="3" name="Untertitel 2">
            <a:extLst>
              <a:ext uri="{FF2B5EF4-FFF2-40B4-BE49-F238E27FC236}">
                <a16:creationId xmlns:a16="http://schemas.microsoft.com/office/drawing/2014/main" id="{E7B0E5AC-A998-43A8-87CF-17B808AC7098}"/>
              </a:ext>
            </a:extLst>
          </p:cNvPr>
          <p:cNvSpPr>
            <a:spLocks noGrp="1"/>
          </p:cNvSpPr>
          <p:nvPr>
            <p:ph type="subTitle" idx="1"/>
          </p:nvPr>
        </p:nvSpPr>
        <p:spPr>
          <a:xfrm>
            <a:off x="262841" y="2405002"/>
            <a:ext cx="6364462" cy="6977435"/>
          </a:xfrm>
        </p:spPr>
        <p:txBody>
          <a:bodyPr>
            <a:normAutofit/>
          </a:bodyPr>
          <a:lstStyle/>
          <a:p>
            <a:pPr algn="just"/>
            <a:r>
              <a:rPr lang="de-DE" sz="1100" dirty="0">
                <a:latin typeface="Arial" panose="020B0604020202020204" pitchFamily="34" charset="0"/>
                <a:cs typeface="Arial" panose="020B0604020202020204" pitchFamily="34" charset="0"/>
              </a:rPr>
              <a:t>Mit der zunehmenden Verbreitung von 3D-Drucktechnologien in allen Branchen ist die Umweltbelastung durch weggeworfene 3D-Druckteile zu einem Problem geworden. Eine vielversprechende Lösung besteht darin, diese Teile zu recyceln und sie in wiederverwendbares Filament umzuwandeln. Dieser Prozess reduziert nicht nur die Abfallmenge, sondern spart auch Rohstoffe und senkt die Produktionskosten. Die mechanischen Eigenschaften des recycelten Filaments können jedoch aufgrund der Materialverschlechterung während des Drucks und des Recyclings variieren. In dieser Arbeit soll untersucht werden, ob es möglich ist, 3D-gedruckte Komponenten zu recyceln, sie wieder in Filament umzuwandeln und ihre mechanischen Eigenschaften für die zukünftige Verwendung zu bewerten.</a:t>
            </a:r>
          </a:p>
          <a:p>
            <a:pPr algn="just"/>
            <a:endParaRPr lang="de-DE" sz="1100" dirty="0">
              <a:latin typeface="Arial" panose="020B0604020202020204" pitchFamily="34" charset="0"/>
              <a:cs typeface="Arial" panose="020B0604020202020204" pitchFamily="34" charset="0"/>
            </a:endParaRPr>
          </a:p>
          <a:p>
            <a:pPr algn="just"/>
            <a:endParaRPr lang="de-DE" sz="1100" dirty="0">
              <a:latin typeface="Arial" panose="020B0604020202020204" pitchFamily="34" charset="0"/>
              <a:cs typeface="Arial" panose="020B0604020202020204" pitchFamily="34" charset="0"/>
            </a:endParaRPr>
          </a:p>
          <a:p>
            <a:pPr algn="just"/>
            <a:endParaRPr lang="de-DE" sz="1100" dirty="0">
              <a:latin typeface="Arial" panose="020B0604020202020204" pitchFamily="34" charset="0"/>
              <a:cs typeface="Arial" panose="020B0604020202020204" pitchFamily="34" charset="0"/>
            </a:endParaRPr>
          </a:p>
          <a:p>
            <a:pPr algn="just"/>
            <a:endParaRPr lang="de-DE" sz="1100" dirty="0">
              <a:latin typeface="Arial" panose="020B0604020202020204" pitchFamily="34" charset="0"/>
              <a:cs typeface="Arial" panose="020B0604020202020204" pitchFamily="34" charset="0"/>
            </a:endParaRPr>
          </a:p>
          <a:p>
            <a:pPr algn="just"/>
            <a:endParaRPr lang="de-DE" sz="1100" b="1" dirty="0">
              <a:latin typeface="Arial" panose="020B0604020202020204" pitchFamily="34" charset="0"/>
              <a:cs typeface="Arial" panose="020B0604020202020204" pitchFamily="34" charset="0"/>
            </a:endParaRPr>
          </a:p>
          <a:p>
            <a:pPr algn="just"/>
            <a:endParaRPr lang="de-DE" sz="1100" b="1" dirty="0">
              <a:latin typeface="Arial" panose="020B0604020202020204" pitchFamily="34" charset="0"/>
              <a:cs typeface="Arial" panose="020B0604020202020204" pitchFamily="34" charset="0"/>
            </a:endParaRPr>
          </a:p>
          <a:p>
            <a:pPr algn="just"/>
            <a:endParaRPr lang="de-DE" sz="1100" b="1" dirty="0">
              <a:latin typeface="Arial" panose="020B0604020202020204" pitchFamily="34" charset="0"/>
              <a:cs typeface="Arial" panose="020B0604020202020204" pitchFamily="34" charset="0"/>
            </a:endParaRPr>
          </a:p>
          <a:p>
            <a:pPr algn="just"/>
            <a:endParaRPr lang="de-DE" sz="1100" b="1" dirty="0">
              <a:latin typeface="Arial" panose="020B0604020202020204" pitchFamily="34" charset="0"/>
              <a:cs typeface="Arial" panose="020B0604020202020204" pitchFamily="34" charset="0"/>
            </a:endParaRPr>
          </a:p>
          <a:p>
            <a:pPr algn="just"/>
            <a:endParaRPr lang="de-DE" sz="1100" b="1" dirty="0">
              <a:latin typeface="Arial" panose="020B0604020202020204" pitchFamily="34" charset="0"/>
              <a:cs typeface="Arial" panose="020B0604020202020204" pitchFamily="34" charset="0"/>
            </a:endParaRPr>
          </a:p>
          <a:p>
            <a:pPr algn="just"/>
            <a:endParaRPr lang="de-DE" sz="1100" b="1" dirty="0">
              <a:latin typeface="Arial" panose="020B0604020202020204" pitchFamily="34" charset="0"/>
              <a:cs typeface="Arial" panose="020B0604020202020204" pitchFamily="34" charset="0"/>
            </a:endParaRPr>
          </a:p>
          <a:p>
            <a:endParaRPr lang="en-GB" sz="1100" dirty="0">
              <a:solidFill>
                <a:srgbClr val="484847"/>
              </a:solidFill>
              <a:latin typeface="Verdana" panose="020B0604030504040204" pitchFamily="34" charset="0"/>
              <a:ea typeface="Verdana" panose="020B0604030504040204" pitchFamily="34" charset="0"/>
            </a:endParaRPr>
          </a:p>
          <a:p>
            <a:pPr algn="just"/>
            <a:r>
              <a:rPr lang="de-DE" sz="1100" b="1" dirty="0">
                <a:latin typeface="Arial" panose="020B0604020202020204" pitchFamily="34" charset="0"/>
                <a:cs typeface="Arial" panose="020B0604020202020204" pitchFamily="34" charset="0"/>
              </a:rPr>
              <a:t>Aufgaben:</a:t>
            </a:r>
          </a:p>
          <a:p>
            <a:pPr marL="171450" indent="-171450" algn="just">
              <a:buFont typeface="Arial" panose="020B0604020202020204" pitchFamily="34" charset="0"/>
              <a:buChar char="•"/>
            </a:pPr>
            <a:r>
              <a:rPr lang="de-DE" sz="1100" dirty="0">
                <a:latin typeface="Arial" panose="020B0604020202020204" pitchFamily="34" charset="0"/>
                <a:cs typeface="Arial" panose="020B0604020202020204" pitchFamily="34" charset="0"/>
              </a:rPr>
              <a:t>Erwerb praktischer Kenntnisse über den 3D-Druck und die Bedienung von 3D-Druckern. </a:t>
            </a:r>
          </a:p>
          <a:p>
            <a:pPr marL="171450" indent="-171450" algn="just">
              <a:buFont typeface="Arial" panose="020B0604020202020204" pitchFamily="34" charset="0"/>
              <a:buChar char="•"/>
            </a:pPr>
            <a:r>
              <a:rPr lang="de-DE" sz="1100" dirty="0">
                <a:latin typeface="Arial" panose="020B0604020202020204" pitchFamily="34" charset="0"/>
                <a:cs typeface="Arial" panose="020B0604020202020204" pitchFamily="34" charset="0"/>
              </a:rPr>
              <a:t>Drucken von standardisierten Zugproben mit einem verfügbaren 3D-Drucker.</a:t>
            </a:r>
          </a:p>
          <a:p>
            <a:pPr marL="171450" indent="-171450" algn="just">
              <a:buFont typeface="Arial" panose="020B0604020202020204" pitchFamily="34" charset="0"/>
              <a:buChar char="•"/>
            </a:pPr>
            <a:r>
              <a:rPr lang="de-DE" sz="1100" dirty="0">
                <a:latin typeface="Arial" panose="020B0604020202020204" pitchFamily="34" charset="0"/>
                <a:cs typeface="Arial" panose="020B0604020202020204" pitchFamily="34" charset="0"/>
              </a:rPr>
              <a:t>Bewertung der mechanischen Eigenschaften (Zugfestigkeit, Dehnung und Modul) von 3D-gedruckten Probekörpern.</a:t>
            </a:r>
          </a:p>
          <a:p>
            <a:pPr marL="171450" indent="-171450" algn="just">
              <a:buFont typeface="Arial" panose="020B0604020202020204" pitchFamily="34" charset="0"/>
              <a:buChar char="•"/>
            </a:pPr>
            <a:r>
              <a:rPr lang="de-DE" sz="1100" dirty="0">
                <a:latin typeface="Arial" panose="020B0604020202020204" pitchFamily="34" charset="0"/>
                <a:cs typeface="Arial" panose="020B0604020202020204" pitchFamily="34" charset="0"/>
              </a:rPr>
              <a:t>Recycling von gedruckten Teilen mit dem 3D Evo Filament Maker und deren Umwandlung in brauchbares Filament.</a:t>
            </a:r>
          </a:p>
          <a:p>
            <a:pPr marL="171450" indent="-171450" algn="just">
              <a:buFont typeface="Arial" panose="020B0604020202020204" pitchFamily="34" charset="0"/>
              <a:buChar char="•"/>
            </a:pPr>
            <a:r>
              <a:rPr lang="de-DE" sz="1100" dirty="0">
                <a:latin typeface="Arial" panose="020B0604020202020204" pitchFamily="34" charset="0"/>
                <a:cs typeface="Arial" panose="020B0604020202020204" pitchFamily="34" charset="0"/>
              </a:rPr>
              <a:t>Vergleich der mechanischen Eigenschaften von neuem und recyceltem Filament durch </a:t>
            </a:r>
            <a:r>
              <a:rPr lang="de-DE" sz="1100" dirty="0" err="1">
                <a:latin typeface="Arial" panose="020B0604020202020204" pitchFamily="34" charset="0"/>
                <a:cs typeface="Arial" panose="020B0604020202020204" pitchFamily="34" charset="0"/>
              </a:rPr>
              <a:t>Zugtests</a:t>
            </a:r>
            <a:r>
              <a:rPr lang="de-DE" sz="1100" dirty="0">
                <a:latin typeface="Arial" panose="020B0604020202020204" pitchFamily="34" charset="0"/>
                <a:cs typeface="Arial" panose="020B0604020202020204" pitchFamily="34" charset="0"/>
              </a:rPr>
              <a:t> an Proben, die aus beiden Materialien gedruckt wurden.</a:t>
            </a:r>
          </a:p>
          <a:p>
            <a:pPr marL="171450" indent="-171450" algn="just">
              <a:buFont typeface="Arial" panose="020B0604020202020204" pitchFamily="34" charset="0"/>
              <a:buChar char="•"/>
            </a:pPr>
            <a:endParaRPr lang="de-DE" sz="1100" b="1" dirty="0">
              <a:latin typeface="Arial" panose="020B0604020202020204" pitchFamily="34" charset="0"/>
              <a:cs typeface="Arial" panose="020B0604020202020204" pitchFamily="34" charset="0"/>
            </a:endParaRPr>
          </a:p>
          <a:p>
            <a:pPr algn="just"/>
            <a:r>
              <a:rPr lang="en-GB" sz="1100" b="1" dirty="0" err="1">
                <a:latin typeface="Arial" panose="020B0604020202020204" pitchFamily="34" charset="0"/>
                <a:cs typeface="Arial" panose="020B0604020202020204" pitchFamily="34" charset="0"/>
              </a:rPr>
              <a:t>Voraussetzungen</a:t>
            </a:r>
            <a:r>
              <a:rPr lang="en-GB" sz="1100" b="1" dirty="0">
                <a:latin typeface="Arial" panose="020B0604020202020204" pitchFamily="34" charset="0"/>
                <a:cs typeface="Arial" panose="020B0604020202020204" pitchFamily="34" charset="0"/>
              </a:rPr>
              <a:t>:</a:t>
            </a:r>
          </a:p>
          <a:p>
            <a:pPr marL="171450" indent="-171450" algn="just">
              <a:buFont typeface="Arial" panose="020B0604020202020204" pitchFamily="34" charset="0"/>
              <a:buChar char="•"/>
            </a:pPr>
            <a:r>
              <a:rPr lang="de-DE" sz="1100" dirty="0">
                <a:latin typeface="Arial" panose="020B0604020202020204" pitchFamily="34" charset="0"/>
                <a:cs typeface="Arial" panose="020B0604020202020204" pitchFamily="34" charset="0"/>
              </a:rPr>
              <a:t>Grundkenntnisse der Mechanik und Interesse am 3D-Druck</a:t>
            </a:r>
            <a:endParaRPr lang="en-GB" sz="1100" dirty="0">
              <a:latin typeface="Arial" panose="020B0604020202020204" pitchFamily="34" charset="0"/>
              <a:cs typeface="Arial" panose="020B0604020202020204" pitchFamily="34" charset="0"/>
            </a:endParaRPr>
          </a:p>
        </p:txBody>
      </p:sp>
      <p:sp>
        <p:nvSpPr>
          <p:cNvPr id="14" name="Untertitel 2">
            <a:extLst>
              <a:ext uri="{FF2B5EF4-FFF2-40B4-BE49-F238E27FC236}">
                <a16:creationId xmlns:a16="http://schemas.microsoft.com/office/drawing/2014/main" id="{CC473ADE-1C87-4E34-9AF4-47C5B24C6651}"/>
              </a:ext>
            </a:extLst>
          </p:cNvPr>
          <p:cNvSpPr txBox="1">
            <a:spLocks/>
          </p:cNvSpPr>
          <p:nvPr/>
        </p:nvSpPr>
        <p:spPr>
          <a:xfrm>
            <a:off x="262842" y="355377"/>
            <a:ext cx="3562538" cy="756665"/>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de-DE" sz="1200" b="1" dirty="0">
                <a:latin typeface="Arial" panose="020B0604020202020204" pitchFamily="34" charset="0"/>
                <a:cs typeface="Arial" panose="020B0604020202020204" pitchFamily="34" charset="0"/>
              </a:rPr>
              <a:t>Betreuer und Kontakt:</a:t>
            </a:r>
            <a:r>
              <a:rPr lang="de-DE" sz="1200" dirty="0">
                <a:latin typeface="Arial" panose="020B0604020202020204" pitchFamily="34" charset="0"/>
                <a:cs typeface="Arial" panose="020B0604020202020204" pitchFamily="34" charset="0"/>
              </a:rPr>
              <a:t> </a:t>
            </a:r>
            <a:br>
              <a:rPr lang="de-DE" sz="1200" dirty="0">
                <a:latin typeface="Arial" panose="020B0604020202020204" pitchFamily="34" charset="0"/>
                <a:cs typeface="Arial" panose="020B0604020202020204" pitchFamily="34" charset="0"/>
              </a:rPr>
            </a:br>
            <a:r>
              <a:rPr lang="de-DE" sz="1100" dirty="0">
                <a:latin typeface="Arial" panose="020B0604020202020204" pitchFamily="34" charset="0"/>
                <a:cs typeface="Arial" panose="020B0604020202020204" pitchFamily="34" charset="0"/>
              </a:rPr>
              <a:t>Dr.-Ing. Mehul Lukhi</a:t>
            </a:r>
            <a:br>
              <a:rPr lang="de-DE" sz="1100" dirty="0">
                <a:latin typeface="Arial" panose="020B0604020202020204" pitchFamily="34" charset="0"/>
                <a:cs typeface="Arial" panose="020B0604020202020204" pitchFamily="34" charset="0"/>
              </a:rPr>
            </a:br>
            <a:r>
              <a:rPr lang="de-DE" sz="1100" dirty="0">
                <a:latin typeface="Arial" panose="020B0604020202020204" pitchFamily="34" charset="0"/>
                <a:cs typeface="Arial" panose="020B0604020202020204" pitchFamily="34" charset="0"/>
              </a:rPr>
              <a:t>Professur für Baustatik, </a:t>
            </a:r>
            <a:r>
              <a:rPr lang="de-DE" sz="1100" dirty="0">
                <a:latin typeface="Arial" panose="020B0604020202020204" pitchFamily="34" charset="0"/>
                <a:cs typeface="Arial" panose="020B0604020202020204" pitchFamily="34" charset="0"/>
                <a:hlinkClick r:id="rId2"/>
              </a:rPr>
              <a:t>mehul.lukhi@unibw.de</a:t>
            </a:r>
            <a:r>
              <a:rPr lang="de-DE" sz="1100" dirty="0">
                <a:latin typeface="Arial" panose="020B0604020202020204" pitchFamily="34" charset="0"/>
                <a:cs typeface="Arial" panose="020B0604020202020204" pitchFamily="34" charset="0"/>
              </a:rPr>
              <a:t>,089/6004-3420</a:t>
            </a:r>
          </a:p>
          <a:p>
            <a:pPr marL="285750" indent="-285750" algn="just">
              <a:buFont typeface="Arial" panose="020B0604020202020204" pitchFamily="34" charset="0"/>
              <a:buChar char="•"/>
            </a:pPr>
            <a:endParaRPr lang="de-DE" sz="1200" dirty="0">
              <a:latin typeface="Arial" panose="020B0604020202020204" pitchFamily="34" charset="0"/>
              <a:cs typeface="Arial" panose="020B0604020202020204" pitchFamily="34" charset="0"/>
            </a:endParaRPr>
          </a:p>
        </p:txBody>
      </p:sp>
      <p:sp>
        <p:nvSpPr>
          <p:cNvPr id="15" name="Titel 1">
            <a:extLst>
              <a:ext uri="{FF2B5EF4-FFF2-40B4-BE49-F238E27FC236}">
                <a16:creationId xmlns:a16="http://schemas.microsoft.com/office/drawing/2014/main" id="{5E5E723D-F8C0-46A9-B527-BE4B16EE5FE7}"/>
              </a:ext>
            </a:extLst>
          </p:cNvPr>
          <p:cNvSpPr txBox="1">
            <a:spLocks/>
          </p:cNvSpPr>
          <p:nvPr/>
        </p:nvSpPr>
        <p:spPr>
          <a:xfrm>
            <a:off x="262841" y="1266551"/>
            <a:ext cx="4196781" cy="468094"/>
          </a:xfrm>
          <a:prstGeom prst="rect">
            <a:avLst/>
          </a:prstGeom>
          <a:ln>
            <a:solidFill>
              <a:schemeClr val="bg1"/>
            </a:solidFill>
          </a:ln>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de-DE" sz="2000" dirty="0">
                <a:solidFill>
                  <a:srgbClr val="EC752D"/>
                </a:solidFill>
                <a:latin typeface="Arial" panose="020B0604020202020204" pitchFamily="34" charset="0"/>
                <a:cs typeface="Arial" panose="020B0604020202020204" pitchFamily="34" charset="0"/>
              </a:rPr>
              <a:t>Bachelorarbeit</a:t>
            </a:r>
            <a:endParaRPr lang="de-DE" sz="2800" dirty="0">
              <a:solidFill>
                <a:srgbClr val="EC752D"/>
              </a:solidFill>
              <a:latin typeface="Arial" panose="020B0604020202020204" pitchFamily="34" charset="0"/>
              <a:cs typeface="Arial" panose="020B0604020202020204" pitchFamily="34" charset="0"/>
            </a:endParaRPr>
          </a:p>
        </p:txBody>
      </p:sp>
      <p:pic>
        <p:nvPicPr>
          <p:cNvPr id="13" name="Grafik 12">
            <a:extLst>
              <a:ext uri="{FF2B5EF4-FFF2-40B4-BE49-F238E27FC236}">
                <a16:creationId xmlns:a16="http://schemas.microsoft.com/office/drawing/2014/main" id="{F270E43A-645D-435A-823B-13D0A86D8B93}"/>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25379" y="441228"/>
            <a:ext cx="2643943" cy="560158"/>
          </a:xfrm>
          <a:prstGeom prst="rect">
            <a:avLst/>
          </a:prstGeom>
        </p:spPr>
      </p:pic>
      <p:sp>
        <p:nvSpPr>
          <p:cNvPr id="11" name="Freeform 2">
            <a:extLst>
              <a:ext uri="{FF2B5EF4-FFF2-40B4-BE49-F238E27FC236}">
                <a16:creationId xmlns:a16="http://schemas.microsoft.com/office/drawing/2014/main" id="{EB98295B-3AA0-488E-8459-D98A2929C93B}"/>
              </a:ext>
            </a:extLst>
          </p:cNvPr>
          <p:cNvSpPr>
            <a:spLocks/>
          </p:cNvSpPr>
          <p:nvPr/>
        </p:nvSpPr>
        <p:spPr bwMode="auto">
          <a:xfrm>
            <a:off x="2193140" y="9396925"/>
            <a:ext cx="4344843" cy="215900"/>
          </a:xfrm>
          <a:custGeom>
            <a:avLst/>
            <a:gdLst>
              <a:gd name="T0" fmla="*/ 2147483647 w 3642"/>
              <a:gd name="T1" fmla="*/ 0 h 1"/>
              <a:gd name="T2" fmla="*/ 0 w 3642"/>
              <a:gd name="T3" fmla="*/ 0 h 1"/>
              <a:gd name="T4" fmla="*/ 0 60000 65536"/>
              <a:gd name="T5" fmla="*/ 0 60000 65536"/>
            </a:gdLst>
            <a:ahLst/>
            <a:cxnLst>
              <a:cxn ang="T4">
                <a:pos x="T0" y="T1"/>
              </a:cxn>
              <a:cxn ang="T5">
                <a:pos x="T2" y="T3"/>
              </a:cxn>
            </a:cxnLst>
            <a:rect l="0" t="0" r="r" b="b"/>
            <a:pathLst>
              <a:path w="3642" h="1">
                <a:moveTo>
                  <a:pt x="3642" y="0"/>
                </a:moveTo>
                <a:lnTo>
                  <a:pt x="0" y="0"/>
                </a:lnTo>
              </a:path>
            </a:pathLst>
          </a:custGeom>
          <a:noFill/>
          <a:ln w="19050" cmpd="sng">
            <a:solidFill>
              <a:srgbClr val="ED6E00"/>
            </a:solidFill>
            <a:round/>
            <a:headEnd type="none" w="med" len="med"/>
            <a:tailEnd type="none" w="med" len="me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p>
            <a:endParaRPr lang="de-DE" sz="1800"/>
          </a:p>
        </p:txBody>
      </p:sp>
      <p:pic>
        <p:nvPicPr>
          <p:cNvPr id="12" name="Picture 5" descr="Signet transparent_ Format  ">
            <a:extLst>
              <a:ext uri="{FF2B5EF4-FFF2-40B4-BE49-F238E27FC236}">
                <a16:creationId xmlns:a16="http://schemas.microsoft.com/office/drawing/2014/main" id="{889042C5-8CA8-4226-9C9F-027A79466EEA}"/>
              </a:ext>
            </a:extLst>
          </p:cNvPr>
          <p:cNvPicPr>
            <a:picLocks noChangeArrowheads="1"/>
          </p:cNvPicPr>
          <p:nvPr/>
        </p:nvPicPr>
        <p:blipFill>
          <a:blip r:embed="rId5" cstate="hqprint">
            <a:extLst>
              <a:ext uri="{28A0092B-C50C-407E-A947-70E740481C1C}">
                <a14:useLocalDpi xmlns:a14="http://schemas.microsoft.com/office/drawing/2010/main" val="0"/>
              </a:ext>
            </a:extLst>
          </a:blip>
          <a:srcRect/>
          <a:stretch>
            <a:fillRect/>
          </a:stretch>
        </p:blipFill>
        <p:spPr bwMode="auto">
          <a:xfrm>
            <a:off x="509498" y="9382437"/>
            <a:ext cx="19236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Freeform 6">
            <a:extLst>
              <a:ext uri="{FF2B5EF4-FFF2-40B4-BE49-F238E27FC236}">
                <a16:creationId xmlns:a16="http://schemas.microsoft.com/office/drawing/2014/main" id="{A479A05C-8E7F-41AF-A2FE-CDAC655DEEF7}"/>
              </a:ext>
            </a:extLst>
          </p:cNvPr>
          <p:cNvSpPr>
            <a:spLocks/>
          </p:cNvSpPr>
          <p:nvPr/>
        </p:nvSpPr>
        <p:spPr bwMode="auto">
          <a:xfrm>
            <a:off x="262841" y="9395783"/>
            <a:ext cx="970193" cy="217042"/>
          </a:xfrm>
          <a:custGeom>
            <a:avLst/>
            <a:gdLst>
              <a:gd name="T0" fmla="*/ 2147483647 w 3642"/>
              <a:gd name="T1" fmla="*/ 0 h 1"/>
              <a:gd name="T2" fmla="*/ 0 w 3642"/>
              <a:gd name="T3" fmla="*/ 0 h 1"/>
              <a:gd name="T4" fmla="*/ 0 60000 65536"/>
              <a:gd name="T5" fmla="*/ 0 60000 65536"/>
            </a:gdLst>
            <a:ahLst/>
            <a:cxnLst>
              <a:cxn ang="T4">
                <a:pos x="T0" y="T1"/>
              </a:cxn>
              <a:cxn ang="T5">
                <a:pos x="T2" y="T3"/>
              </a:cxn>
            </a:cxnLst>
            <a:rect l="0" t="0" r="r" b="b"/>
            <a:pathLst>
              <a:path w="3642" h="1">
                <a:moveTo>
                  <a:pt x="3642" y="0"/>
                </a:moveTo>
                <a:lnTo>
                  <a:pt x="0" y="0"/>
                </a:lnTo>
              </a:path>
            </a:pathLst>
          </a:custGeom>
          <a:noFill/>
          <a:ln w="19050" cmpd="sng">
            <a:solidFill>
              <a:srgbClr val="ED6E00"/>
            </a:solidFill>
            <a:round/>
            <a:headEnd type="none" w="med" len="med"/>
            <a:tailEnd type="none" w="med" len="me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p>
            <a:endParaRPr lang="de-DE" sz="1800"/>
          </a:p>
        </p:txBody>
      </p:sp>
      <p:grpSp>
        <p:nvGrpSpPr>
          <p:cNvPr id="19" name="Gruppieren 18">
            <a:extLst>
              <a:ext uri="{FF2B5EF4-FFF2-40B4-BE49-F238E27FC236}">
                <a16:creationId xmlns:a16="http://schemas.microsoft.com/office/drawing/2014/main" id="{9A98726A-A7B5-4784-541D-8724E311E4F7}"/>
              </a:ext>
            </a:extLst>
          </p:cNvPr>
          <p:cNvGrpSpPr/>
          <p:nvPr/>
        </p:nvGrpSpPr>
        <p:grpSpPr>
          <a:xfrm>
            <a:off x="262841" y="4189182"/>
            <a:ext cx="2808173" cy="2160000"/>
            <a:chOff x="17739402" y="10024680"/>
            <a:chExt cx="2808173" cy="2159999"/>
          </a:xfrm>
        </p:grpSpPr>
        <p:pic>
          <p:nvPicPr>
            <p:cNvPr id="20" name="Grafik 19">
              <a:extLst>
                <a:ext uri="{FF2B5EF4-FFF2-40B4-BE49-F238E27FC236}">
                  <a16:creationId xmlns:a16="http://schemas.microsoft.com/office/drawing/2014/main" id="{1519122A-388B-52F5-EAEB-B2D3FCA22042}"/>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4861" r="6817"/>
            <a:stretch/>
          </p:blipFill>
          <p:spPr>
            <a:xfrm>
              <a:off x="17739402" y="10024680"/>
              <a:ext cx="2115578" cy="2159999"/>
            </a:xfrm>
            <a:prstGeom prst="rect">
              <a:avLst/>
            </a:prstGeom>
          </p:spPr>
        </p:pic>
        <p:pic>
          <p:nvPicPr>
            <p:cNvPr id="22" name="Grafik 21">
              <a:extLst>
                <a:ext uri="{FF2B5EF4-FFF2-40B4-BE49-F238E27FC236}">
                  <a16:creationId xmlns:a16="http://schemas.microsoft.com/office/drawing/2014/main" id="{932EE6C2-A004-14A2-B855-AF87BAE7CC85}"/>
                </a:ext>
              </a:extLst>
            </p:cNvPr>
            <p:cNvPicPr>
              <a:picLocks noChangeAspect="1"/>
            </p:cNvPicPr>
            <p:nvPr/>
          </p:nvPicPr>
          <p:blipFill>
            <a:blip r:embed="rId7"/>
            <a:stretch>
              <a:fillRect/>
            </a:stretch>
          </p:blipFill>
          <p:spPr>
            <a:xfrm>
              <a:off x="20097575" y="10024680"/>
              <a:ext cx="450000" cy="2159999"/>
            </a:xfrm>
            <a:prstGeom prst="rect">
              <a:avLst/>
            </a:prstGeom>
          </p:spPr>
        </p:pic>
      </p:grpSp>
      <p:pic>
        <p:nvPicPr>
          <p:cNvPr id="6" name="Grafik 5">
            <a:extLst>
              <a:ext uri="{FF2B5EF4-FFF2-40B4-BE49-F238E27FC236}">
                <a16:creationId xmlns:a16="http://schemas.microsoft.com/office/drawing/2014/main" id="{74CC5C54-86CA-4B61-B8BA-F2C4274CCEDD}"/>
              </a:ext>
            </a:extLst>
          </p:cNvPr>
          <p:cNvPicPr>
            <a:picLocks noChangeAspect="1"/>
          </p:cNvPicPr>
          <p:nvPr/>
        </p:nvPicPr>
        <p:blipFill>
          <a:blip r:embed="rId8"/>
          <a:stretch>
            <a:fillRect/>
          </a:stretch>
        </p:blipFill>
        <p:spPr>
          <a:xfrm>
            <a:off x="3189848" y="4189182"/>
            <a:ext cx="3318620" cy="2160000"/>
          </a:xfrm>
          <a:prstGeom prst="rect">
            <a:avLst/>
          </a:prstGeom>
        </p:spPr>
      </p:pic>
    </p:spTree>
    <p:extLst>
      <p:ext uri="{BB962C8B-B14F-4D97-AF65-F5344CB8AC3E}">
        <p14:creationId xmlns:p14="http://schemas.microsoft.com/office/powerpoint/2010/main" val="207457314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227</Words>
  <Application>Microsoft Office PowerPoint</Application>
  <PresentationFormat>A4-Papier (210 x 297 mm)</PresentationFormat>
  <Paragraphs>24</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Calibri</vt:lpstr>
      <vt:lpstr>Calibri Light</vt:lpstr>
      <vt:lpstr>Verdana</vt:lpstr>
      <vt:lpstr>Office</vt:lpstr>
      <vt:lpstr>Recycling von 3D-gedruckten Teilen und Umwandlung in Filament zur Wiederverwendung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Michael Loibl</dc:creator>
  <cp:lastModifiedBy>Anja Achner</cp:lastModifiedBy>
  <cp:revision>118</cp:revision>
  <cp:lastPrinted>2020-09-02T12:54:48Z</cp:lastPrinted>
  <dcterms:created xsi:type="dcterms:W3CDTF">2020-04-01T09:05:48Z</dcterms:created>
  <dcterms:modified xsi:type="dcterms:W3CDTF">2024-09-17T12:21:53Z</dcterms:modified>
</cp:coreProperties>
</file>